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p:regular r:id="rId20"/>
      <p:bold r:id="rId21"/>
      <p:italic r:id="rId22"/>
      <p:boldItalic r:id="rId23"/>
    </p:embeddedFont>
    <p:embeddedFont>
      <p:font typeface="Fira Sans"/>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FiraSans-regular.fntdata"/><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FiraSans-italic.fntdata"/><Relationship Id="rId25" Type="http://schemas.openxmlformats.org/officeDocument/2006/relationships/font" Target="fonts/FiraSans-bold.fntdata"/><Relationship Id="rId27" Type="http://schemas.openxmlformats.org/officeDocument/2006/relationships/font" Target="fonts/FiraSans-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cad2494fc4ec-1MssI: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cad2494fc4ec-1MssI: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7a83e748b3a8-10gbTR: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7a83e748b3a8-10gbTR: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7721907fca2a-11GsA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7721907fca2a-11GsA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b38f046049ed-12wzyT: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b38f046049ed-12wzyT: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57a6594de641-13Yrz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57a6594de641-13Yrz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8c0351213fc2-14GIyf: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8c0351213fc2-14GIyf: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a14db8ca2bd1-29OA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a14db8ca2bd1-29OA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8645ef2453a7-3FrLz: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8645ef2453a7-3FrLz: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0450c90ce372-4k0YH: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0450c90ce372-4k0YH: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34bd932e452b-5jH1v: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34bd932e452b-5jH1v: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ea4f5e41b5bd-6GARy: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ea4f5e41b5bd-6GARy: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be3ca32d7c74-7sPsT: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be3ca32d7c74-7sPsT: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6f58f1ed2192-8MHOd: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6f58f1ed2192-8MHOd: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9592618954cd-9K4Y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9592618954cd-9K4Y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2.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nvSpPr>
        <p:spPr>
          <a:xfrm>
            <a:off x="3639312" y="658368"/>
            <a:ext cx="4992600" cy="2779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3300">
                <a:solidFill>
                  <a:srgbClr val="FFFFFF"/>
                </a:solidFill>
                <a:latin typeface="Fira Sans"/>
                <a:ea typeface="Fira Sans"/>
                <a:cs typeface="Fira Sans"/>
                <a:sym typeface="Fira Sans"/>
              </a:rPr>
              <a:t>Comprendre les fondamentaux du développement web avec HTML et CSS</a:t>
            </a:r>
            <a:endParaRPr sz="3300">
              <a:solidFill>
                <a:srgbClr val="FFFFFF"/>
              </a:solidFill>
              <a:latin typeface="Fira Sans"/>
              <a:ea typeface="Fira Sans"/>
              <a:cs typeface="Fira Sans"/>
              <a:sym typeface="Fira Sans"/>
            </a:endParaRPr>
          </a:p>
        </p:txBody>
      </p:sp>
      <p:sp>
        <p:nvSpPr>
          <p:cNvPr id="55" name="Google Shape;55;p13"/>
          <p:cNvSpPr txBox="1"/>
          <p:nvPr/>
        </p:nvSpPr>
        <p:spPr>
          <a:xfrm>
            <a:off x="3639312" y="3447288"/>
            <a:ext cx="4992600" cy="1033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FF"/>
                </a:solidFill>
                <a:latin typeface="Roboto"/>
                <a:ea typeface="Roboto"/>
                <a:cs typeface="Roboto"/>
                <a:sym typeface="Roboto"/>
              </a:rPr>
              <a:t>Chareuf Afroul Mohammed</a:t>
            </a:r>
            <a:endParaRPr>
              <a:solidFill>
                <a:srgbClr val="FFFFFF"/>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6" name="Shape 136"/>
        <p:cNvGrpSpPr/>
        <p:nvPr/>
      </p:nvGrpSpPr>
      <p:grpSpPr>
        <a:xfrm>
          <a:off x="0" y="0"/>
          <a:ext cx="0" cy="0"/>
          <a:chOff x="0" y="0"/>
          <a:chExt cx="0" cy="0"/>
        </a:xfrm>
      </p:grpSpPr>
      <p:sp>
        <p:nvSpPr>
          <p:cNvPr id="137" name="Google Shape;137;p22"/>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solidFill>
                  <a:srgbClr val="FFFFFF"/>
                </a:solidFill>
                <a:latin typeface="Fira Sans"/>
                <a:ea typeface="Fira Sans"/>
                <a:cs typeface="Fira Sans"/>
                <a:sym typeface="Fira Sans"/>
              </a:rPr>
              <a:t>Responsive design et media queries</a:t>
            </a:r>
            <a:endParaRPr sz="2500">
              <a:solidFill>
                <a:srgbClr val="FFFFFF"/>
              </a:solidFill>
              <a:latin typeface="Fira Sans"/>
              <a:ea typeface="Fira Sans"/>
              <a:cs typeface="Fira Sans"/>
              <a:sym typeface="Fira Sans"/>
            </a:endParaRPr>
          </a:p>
        </p:txBody>
      </p:sp>
      <p:sp>
        <p:nvSpPr>
          <p:cNvPr id="138" name="Google Shape;138;p22"/>
          <p:cNvSpPr txBox="1"/>
          <p:nvPr/>
        </p:nvSpPr>
        <p:spPr>
          <a:xfrm>
            <a:off x="512064" y="932688"/>
            <a:ext cx="8110800" cy="402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solidFill>
                  <a:srgbClr val="FFFFFF"/>
                </a:solidFill>
                <a:latin typeface="Roboto"/>
                <a:ea typeface="Roboto"/>
                <a:cs typeface="Roboto"/>
                <a:sym typeface="Roboto"/>
              </a:rPr>
              <a:t>Adapter les sites web à différents appareils</a:t>
            </a:r>
            <a:endParaRPr sz="1500">
              <a:solidFill>
                <a:srgbClr val="FFFFFF"/>
              </a:solidFill>
              <a:latin typeface="Roboto"/>
              <a:ea typeface="Roboto"/>
              <a:cs typeface="Roboto"/>
              <a:sym typeface="Roboto"/>
            </a:endParaRPr>
          </a:p>
        </p:txBody>
      </p:sp>
      <p:sp>
        <p:nvSpPr>
          <p:cNvPr id="139" name="Google Shape;139;p22"/>
          <p:cNvSpPr txBox="1"/>
          <p:nvPr/>
        </p:nvSpPr>
        <p:spPr>
          <a:xfrm>
            <a:off x="4306824" y="1618488"/>
            <a:ext cx="43161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solidFill>
                  <a:srgbClr val="FFFFFF"/>
                </a:solidFill>
                <a:latin typeface="Roboto"/>
                <a:ea typeface="Roboto"/>
                <a:cs typeface="Roboto"/>
                <a:sym typeface="Roboto"/>
              </a:rPr>
              <a:t>Qu'est-ce que le responsive design?</a:t>
            </a:r>
            <a:endParaRPr b="1" sz="1300">
              <a:solidFill>
                <a:srgbClr val="FFFFFF"/>
              </a:solidFill>
              <a:latin typeface="Roboto"/>
              <a:ea typeface="Roboto"/>
              <a:cs typeface="Roboto"/>
              <a:sym typeface="Roboto"/>
            </a:endParaRPr>
          </a:p>
        </p:txBody>
      </p:sp>
      <p:sp>
        <p:nvSpPr>
          <p:cNvPr id="140" name="Google Shape;140;p22"/>
          <p:cNvSpPr txBox="1"/>
          <p:nvPr/>
        </p:nvSpPr>
        <p:spPr>
          <a:xfrm>
            <a:off x="4306824" y="1911096"/>
            <a:ext cx="43161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Le responsive design consiste à rendre un site web accessible et fonctionnel sur tous les types d'appareils, qu'il s'agisse de téléphones, tablettes ou ordinateurs de bureau.</a:t>
            </a:r>
            <a:endParaRPr sz="1200">
              <a:solidFill>
                <a:srgbClr val="FFFFFF"/>
              </a:solidFill>
              <a:latin typeface="Roboto"/>
              <a:ea typeface="Roboto"/>
              <a:cs typeface="Roboto"/>
              <a:sym typeface="Roboto"/>
            </a:endParaRPr>
          </a:p>
        </p:txBody>
      </p:sp>
      <p:sp>
        <p:nvSpPr>
          <p:cNvPr id="141" name="Google Shape;141;p22"/>
          <p:cNvSpPr txBox="1"/>
          <p:nvPr/>
        </p:nvSpPr>
        <p:spPr>
          <a:xfrm>
            <a:off x="4306824" y="3337560"/>
            <a:ext cx="43161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solidFill>
                  <a:srgbClr val="FFFFFF"/>
                </a:solidFill>
                <a:latin typeface="Roboto"/>
                <a:ea typeface="Roboto"/>
                <a:cs typeface="Roboto"/>
                <a:sym typeface="Roboto"/>
              </a:rPr>
              <a:t>Utilisation des media queries</a:t>
            </a:r>
            <a:endParaRPr b="1" sz="1300">
              <a:solidFill>
                <a:srgbClr val="FFFFFF"/>
              </a:solidFill>
              <a:latin typeface="Roboto"/>
              <a:ea typeface="Roboto"/>
              <a:cs typeface="Roboto"/>
              <a:sym typeface="Roboto"/>
            </a:endParaRPr>
          </a:p>
        </p:txBody>
      </p:sp>
      <p:sp>
        <p:nvSpPr>
          <p:cNvPr id="142" name="Google Shape;142;p22"/>
          <p:cNvSpPr txBox="1"/>
          <p:nvPr/>
        </p:nvSpPr>
        <p:spPr>
          <a:xfrm>
            <a:off x="4306824" y="3630168"/>
            <a:ext cx="43161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Les media queries permettent d'appliquer des styles spécifiques selon la taille de l'écran. Par exemple, vous pouvez modifier la mise en page d'un site lorsque l'écran est inférieur à 600 pixels.</a:t>
            </a:r>
            <a:endParaRPr sz="1200">
              <a:solidFill>
                <a:srgbClr val="FFFFFF"/>
              </a:solidFill>
              <a:latin typeface="Roboto"/>
              <a:ea typeface="Roboto"/>
              <a:cs typeface="Roboto"/>
              <a:sym typeface="Roboto"/>
            </a:endParaRPr>
          </a:p>
        </p:txBody>
      </p:sp>
      <p:pic>
        <p:nvPicPr>
          <p:cNvPr id="143" name="Google Shape;143;p22"/>
          <p:cNvPicPr preferRelativeResize="0"/>
          <p:nvPr/>
        </p:nvPicPr>
        <p:blipFill>
          <a:blip r:embed="rId4">
            <a:alphaModFix/>
          </a:blip>
          <a:stretch>
            <a:fillRect/>
          </a:stretch>
        </p:blipFill>
        <p:spPr>
          <a:xfrm>
            <a:off x="512064" y="1618488"/>
            <a:ext cx="3236977" cy="323697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7" name="Shape 147"/>
        <p:cNvGrpSpPr/>
        <p:nvPr/>
      </p:nvGrpSpPr>
      <p:grpSpPr>
        <a:xfrm>
          <a:off x="0" y="0"/>
          <a:ext cx="0" cy="0"/>
          <a:chOff x="0" y="0"/>
          <a:chExt cx="0" cy="0"/>
        </a:xfrm>
      </p:grpSpPr>
      <p:sp>
        <p:nvSpPr>
          <p:cNvPr id="148" name="Google Shape;148;p23"/>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solidFill>
                  <a:srgbClr val="FFFFFF"/>
                </a:solidFill>
                <a:latin typeface="Fira Sans"/>
                <a:ea typeface="Fira Sans"/>
                <a:cs typeface="Fira Sans"/>
                <a:sym typeface="Fira Sans"/>
              </a:rPr>
              <a:t>Exemples pratiques et études de cas</a:t>
            </a:r>
            <a:endParaRPr sz="2500">
              <a:solidFill>
                <a:srgbClr val="FFFFFF"/>
              </a:solidFill>
              <a:latin typeface="Fira Sans"/>
              <a:ea typeface="Fira Sans"/>
              <a:cs typeface="Fira Sans"/>
              <a:sym typeface="Fira Sans"/>
            </a:endParaRPr>
          </a:p>
        </p:txBody>
      </p:sp>
      <p:sp>
        <p:nvSpPr>
          <p:cNvPr id="149" name="Google Shape;149;p23"/>
          <p:cNvSpPr txBox="1"/>
          <p:nvPr/>
        </p:nvSpPr>
        <p:spPr>
          <a:xfrm>
            <a:off x="512064" y="932688"/>
            <a:ext cx="8110800" cy="402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solidFill>
                  <a:srgbClr val="FFFFFF"/>
                </a:solidFill>
                <a:latin typeface="Roboto"/>
                <a:ea typeface="Roboto"/>
                <a:cs typeface="Roboto"/>
                <a:sym typeface="Roboto"/>
              </a:rPr>
              <a:t>Analyser des projets réels de développement web</a:t>
            </a:r>
            <a:endParaRPr sz="1500">
              <a:solidFill>
                <a:srgbClr val="FFFFFF"/>
              </a:solidFill>
              <a:latin typeface="Roboto"/>
              <a:ea typeface="Roboto"/>
              <a:cs typeface="Roboto"/>
              <a:sym typeface="Roboto"/>
            </a:endParaRPr>
          </a:p>
        </p:txBody>
      </p:sp>
      <p:sp>
        <p:nvSpPr>
          <p:cNvPr id="150" name="Google Shape;150;p23"/>
          <p:cNvSpPr txBox="1"/>
          <p:nvPr/>
        </p:nvSpPr>
        <p:spPr>
          <a:xfrm>
            <a:off x="512064" y="1618488"/>
            <a:ext cx="81108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solidFill>
                  <a:srgbClr val="FFFFFF"/>
                </a:solidFill>
                <a:latin typeface="Roboto"/>
                <a:ea typeface="Roboto"/>
                <a:cs typeface="Roboto"/>
                <a:sym typeface="Roboto"/>
              </a:rPr>
              <a:t>Étude de cas 1</a:t>
            </a:r>
            <a:endParaRPr b="1" sz="1300">
              <a:solidFill>
                <a:srgbClr val="FFFFFF"/>
              </a:solidFill>
              <a:latin typeface="Roboto"/>
              <a:ea typeface="Roboto"/>
              <a:cs typeface="Roboto"/>
              <a:sym typeface="Roboto"/>
            </a:endParaRPr>
          </a:p>
        </p:txBody>
      </p:sp>
      <p:sp>
        <p:nvSpPr>
          <p:cNvPr id="151" name="Google Shape;151;p23"/>
          <p:cNvSpPr txBox="1"/>
          <p:nvPr/>
        </p:nvSpPr>
        <p:spPr>
          <a:xfrm>
            <a:off x="512064" y="1883664"/>
            <a:ext cx="8110800" cy="740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Examinons un projet de site e-commerce qui utilise un design responsive, intégrant Flexbox et CSS Grid pour optimiser l'expérience utilisateur.</a:t>
            </a:r>
            <a:endParaRPr sz="1200">
              <a:solidFill>
                <a:srgbClr val="FFFFFF"/>
              </a:solidFill>
              <a:latin typeface="Roboto"/>
              <a:ea typeface="Roboto"/>
              <a:cs typeface="Roboto"/>
              <a:sym typeface="Roboto"/>
            </a:endParaRPr>
          </a:p>
        </p:txBody>
      </p:sp>
      <p:sp>
        <p:nvSpPr>
          <p:cNvPr id="152" name="Google Shape;152;p23"/>
          <p:cNvSpPr txBox="1"/>
          <p:nvPr/>
        </p:nvSpPr>
        <p:spPr>
          <a:xfrm>
            <a:off x="512064" y="2743200"/>
            <a:ext cx="81108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solidFill>
                  <a:srgbClr val="FFFFFF"/>
                </a:solidFill>
                <a:latin typeface="Roboto"/>
                <a:ea typeface="Roboto"/>
                <a:cs typeface="Roboto"/>
                <a:sym typeface="Roboto"/>
              </a:rPr>
              <a:t>Étude de cas 2</a:t>
            </a:r>
            <a:endParaRPr b="1" sz="1300">
              <a:solidFill>
                <a:srgbClr val="FFFFFF"/>
              </a:solidFill>
              <a:latin typeface="Roboto"/>
              <a:ea typeface="Roboto"/>
              <a:cs typeface="Roboto"/>
              <a:sym typeface="Roboto"/>
            </a:endParaRPr>
          </a:p>
        </p:txBody>
      </p:sp>
      <p:sp>
        <p:nvSpPr>
          <p:cNvPr id="153" name="Google Shape;153;p23"/>
          <p:cNvSpPr txBox="1"/>
          <p:nvPr/>
        </p:nvSpPr>
        <p:spPr>
          <a:xfrm>
            <a:off x="512064" y="2999232"/>
            <a:ext cx="8110800" cy="740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Une étude de cas sur le blog Lorem Ipsum qui a amélioré son SEO grâce aux balises sémantiques et à une structure HTML bien organisée.</a:t>
            </a:r>
            <a:endParaRPr sz="1200">
              <a:solidFill>
                <a:srgbClr val="FFFFFF"/>
              </a:solidFill>
              <a:latin typeface="Roboto"/>
              <a:ea typeface="Roboto"/>
              <a:cs typeface="Roboto"/>
              <a:sym typeface="Roboto"/>
            </a:endParaRPr>
          </a:p>
        </p:txBody>
      </p:sp>
      <p:sp>
        <p:nvSpPr>
          <p:cNvPr id="154" name="Google Shape;154;p23"/>
          <p:cNvSpPr txBox="1"/>
          <p:nvPr/>
        </p:nvSpPr>
        <p:spPr>
          <a:xfrm>
            <a:off x="512064" y="3867912"/>
            <a:ext cx="81108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solidFill>
                  <a:srgbClr val="FFFFFF"/>
                </a:solidFill>
                <a:latin typeface="Roboto"/>
                <a:ea typeface="Roboto"/>
                <a:cs typeface="Roboto"/>
                <a:sym typeface="Roboto"/>
              </a:rPr>
              <a:t>Étude de cas 3</a:t>
            </a:r>
            <a:endParaRPr b="1" sz="1300">
              <a:solidFill>
                <a:srgbClr val="FFFFFF"/>
              </a:solidFill>
              <a:latin typeface="Roboto"/>
              <a:ea typeface="Roboto"/>
              <a:cs typeface="Roboto"/>
              <a:sym typeface="Roboto"/>
            </a:endParaRPr>
          </a:p>
        </p:txBody>
      </p:sp>
      <p:sp>
        <p:nvSpPr>
          <p:cNvPr id="155" name="Google Shape;155;p23"/>
          <p:cNvSpPr txBox="1"/>
          <p:nvPr/>
        </p:nvSpPr>
        <p:spPr>
          <a:xfrm>
            <a:off x="512064" y="4123944"/>
            <a:ext cx="8110800" cy="740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Analyse d'une application web qui a appliqué les principes du développement Agile et a incorporé du CSS avancé pour une expérience utilisateur fluide.</a:t>
            </a:r>
            <a:endParaRPr sz="1200">
              <a:solidFill>
                <a:srgbClr val="FFFFFF"/>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9" name="Shape 159"/>
        <p:cNvGrpSpPr/>
        <p:nvPr/>
      </p:nvGrpSpPr>
      <p:grpSpPr>
        <a:xfrm>
          <a:off x="0" y="0"/>
          <a:ext cx="0" cy="0"/>
          <a:chOff x="0" y="0"/>
          <a:chExt cx="0" cy="0"/>
        </a:xfrm>
      </p:grpSpPr>
      <p:sp>
        <p:nvSpPr>
          <p:cNvPr id="160" name="Google Shape;160;p24"/>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solidFill>
                  <a:srgbClr val="FFFFFF"/>
                </a:solidFill>
                <a:latin typeface="Fira Sans"/>
                <a:ea typeface="Fira Sans"/>
                <a:cs typeface="Fira Sans"/>
                <a:sym typeface="Fira Sans"/>
              </a:rPr>
              <a:t>Résumé des concepts abordés</a:t>
            </a:r>
            <a:endParaRPr sz="2500">
              <a:solidFill>
                <a:srgbClr val="FFFFFF"/>
              </a:solidFill>
              <a:latin typeface="Fira Sans"/>
              <a:ea typeface="Fira Sans"/>
              <a:cs typeface="Fira Sans"/>
              <a:sym typeface="Fira Sans"/>
            </a:endParaRPr>
          </a:p>
        </p:txBody>
      </p:sp>
      <p:sp>
        <p:nvSpPr>
          <p:cNvPr id="161" name="Google Shape;161;p24"/>
          <p:cNvSpPr txBox="1"/>
          <p:nvPr/>
        </p:nvSpPr>
        <p:spPr>
          <a:xfrm>
            <a:off x="512064" y="932688"/>
            <a:ext cx="8110800" cy="402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solidFill>
                  <a:srgbClr val="FFFFFF"/>
                </a:solidFill>
                <a:latin typeface="Roboto"/>
                <a:ea typeface="Roboto"/>
                <a:cs typeface="Roboto"/>
                <a:sym typeface="Roboto"/>
              </a:rPr>
              <a:t>Revue des points clés du développement web</a:t>
            </a:r>
            <a:endParaRPr sz="1500">
              <a:solidFill>
                <a:srgbClr val="FFFFFF"/>
              </a:solidFill>
              <a:latin typeface="Roboto"/>
              <a:ea typeface="Roboto"/>
              <a:cs typeface="Roboto"/>
              <a:sym typeface="Roboto"/>
            </a:endParaRPr>
          </a:p>
        </p:txBody>
      </p:sp>
      <p:sp>
        <p:nvSpPr>
          <p:cNvPr id="162" name="Google Shape;162;p24"/>
          <p:cNvSpPr txBox="1"/>
          <p:nvPr/>
        </p:nvSpPr>
        <p:spPr>
          <a:xfrm>
            <a:off x="512064" y="1618488"/>
            <a:ext cx="43161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solidFill>
                  <a:srgbClr val="FFFFFF"/>
                </a:solidFill>
                <a:latin typeface="Roboto"/>
                <a:ea typeface="Roboto"/>
                <a:cs typeface="Roboto"/>
                <a:sym typeface="Roboto"/>
              </a:rPr>
              <a:t>Importance d'HTML et CSS</a:t>
            </a:r>
            <a:endParaRPr b="1" sz="1300">
              <a:solidFill>
                <a:srgbClr val="FFFFFF"/>
              </a:solidFill>
              <a:latin typeface="Roboto"/>
              <a:ea typeface="Roboto"/>
              <a:cs typeface="Roboto"/>
              <a:sym typeface="Roboto"/>
            </a:endParaRPr>
          </a:p>
        </p:txBody>
      </p:sp>
      <p:sp>
        <p:nvSpPr>
          <p:cNvPr id="163" name="Google Shape;163;p24"/>
          <p:cNvSpPr txBox="1"/>
          <p:nvPr/>
        </p:nvSpPr>
        <p:spPr>
          <a:xfrm>
            <a:off x="512064" y="1911096"/>
            <a:ext cx="43161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HTML et CSS sont des technologies fondamentales pour le développement web. Une bonne compréhension de leurs concepts vous permettra de créer des sites web efficaces et accessibles.</a:t>
            </a:r>
            <a:endParaRPr sz="1200">
              <a:solidFill>
                <a:srgbClr val="FFFFFF"/>
              </a:solidFill>
              <a:latin typeface="Roboto"/>
              <a:ea typeface="Roboto"/>
              <a:cs typeface="Roboto"/>
              <a:sym typeface="Roboto"/>
            </a:endParaRPr>
          </a:p>
        </p:txBody>
      </p:sp>
      <p:sp>
        <p:nvSpPr>
          <p:cNvPr id="164" name="Google Shape;164;p24"/>
          <p:cNvSpPr txBox="1"/>
          <p:nvPr/>
        </p:nvSpPr>
        <p:spPr>
          <a:xfrm>
            <a:off x="512064" y="3337560"/>
            <a:ext cx="43161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solidFill>
                  <a:srgbClr val="FFFFFF"/>
                </a:solidFill>
                <a:latin typeface="Roboto"/>
                <a:ea typeface="Roboto"/>
                <a:cs typeface="Roboto"/>
                <a:sym typeface="Roboto"/>
              </a:rPr>
              <a:t>Évolution du design web</a:t>
            </a:r>
            <a:endParaRPr b="1" sz="1300">
              <a:solidFill>
                <a:srgbClr val="FFFFFF"/>
              </a:solidFill>
              <a:latin typeface="Roboto"/>
              <a:ea typeface="Roboto"/>
              <a:cs typeface="Roboto"/>
              <a:sym typeface="Roboto"/>
            </a:endParaRPr>
          </a:p>
        </p:txBody>
      </p:sp>
      <p:sp>
        <p:nvSpPr>
          <p:cNvPr id="165" name="Google Shape;165;p24"/>
          <p:cNvSpPr txBox="1"/>
          <p:nvPr/>
        </p:nvSpPr>
        <p:spPr>
          <a:xfrm>
            <a:off x="512064" y="3630168"/>
            <a:ext cx="43161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Les techniques modernes comme Flexbox et CSS Grid ont révolutionné la manière de concevoir des mises en page, rendant le développement plus rapide et organisé.</a:t>
            </a:r>
            <a:endParaRPr sz="1200">
              <a:solidFill>
                <a:srgbClr val="FFFFFF"/>
              </a:solidFill>
              <a:latin typeface="Roboto"/>
              <a:ea typeface="Roboto"/>
              <a:cs typeface="Roboto"/>
              <a:sym typeface="Roboto"/>
            </a:endParaRPr>
          </a:p>
        </p:txBody>
      </p:sp>
      <p:pic>
        <p:nvPicPr>
          <p:cNvPr id="166" name="Google Shape;166;p24"/>
          <p:cNvPicPr preferRelativeResize="0"/>
          <p:nvPr/>
        </p:nvPicPr>
        <p:blipFill>
          <a:blip r:embed="rId4">
            <a:alphaModFix/>
          </a:blip>
          <a:stretch>
            <a:fillRect/>
          </a:stretch>
        </p:blipFill>
        <p:spPr>
          <a:xfrm>
            <a:off x="5385816" y="1618488"/>
            <a:ext cx="3236977" cy="323697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0" name="Shape 170"/>
        <p:cNvGrpSpPr/>
        <p:nvPr/>
      </p:nvGrpSpPr>
      <p:grpSpPr>
        <a:xfrm>
          <a:off x="0" y="0"/>
          <a:ext cx="0" cy="0"/>
          <a:chOff x="0" y="0"/>
          <a:chExt cx="0" cy="0"/>
        </a:xfrm>
      </p:grpSpPr>
      <p:sp>
        <p:nvSpPr>
          <p:cNvPr id="171" name="Google Shape;171;p25"/>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solidFill>
                  <a:srgbClr val="FFFFFF"/>
                </a:solidFill>
                <a:latin typeface="Fira Sans"/>
                <a:ea typeface="Fira Sans"/>
                <a:cs typeface="Fira Sans"/>
                <a:sym typeface="Fira Sans"/>
              </a:rPr>
              <a:t>Questions et réponses</a:t>
            </a:r>
            <a:endParaRPr sz="2500">
              <a:solidFill>
                <a:srgbClr val="FFFFFF"/>
              </a:solidFill>
              <a:latin typeface="Fira Sans"/>
              <a:ea typeface="Fira Sans"/>
              <a:cs typeface="Fira Sans"/>
              <a:sym typeface="Fira Sans"/>
            </a:endParaRPr>
          </a:p>
        </p:txBody>
      </p:sp>
      <p:sp>
        <p:nvSpPr>
          <p:cNvPr id="172" name="Google Shape;172;p25"/>
          <p:cNvSpPr txBox="1"/>
          <p:nvPr/>
        </p:nvSpPr>
        <p:spPr>
          <a:xfrm>
            <a:off x="512064" y="932688"/>
            <a:ext cx="8110800" cy="402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solidFill>
                  <a:srgbClr val="FFFFFF"/>
                </a:solidFill>
                <a:latin typeface="Roboto"/>
                <a:ea typeface="Roboto"/>
                <a:cs typeface="Roboto"/>
                <a:sym typeface="Roboto"/>
              </a:rPr>
              <a:t>Clarifications et discussions ouvertes</a:t>
            </a:r>
            <a:endParaRPr sz="1500">
              <a:solidFill>
                <a:srgbClr val="FFFFFF"/>
              </a:solidFill>
              <a:latin typeface="Roboto"/>
              <a:ea typeface="Roboto"/>
              <a:cs typeface="Roboto"/>
              <a:sym typeface="Roboto"/>
            </a:endParaRPr>
          </a:p>
        </p:txBody>
      </p:sp>
      <p:sp>
        <p:nvSpPr>
          <p:cNvPr id="173" name="Google Shape;173;p25"/>
          <p:cNvSpPr txBox="1"/>
          <p:nvPr/>
        </p:nvSpPr>
        <p:spPr>
          <a:xfrm>
            <a:off x="512064" y="1618488"/>
            <a:ext cx="81108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solidFill>
                  <a:srgbClr val="FFFFFF"/>
                </a:solidFill>
                <a:latin typeface="Roboto"/>
                <a:ea typeface="Roboto"/>
                <a:cs typeface="Roboto"/>
                <a:sym typeface="Roboto"/>
              </a:rPr>
              <a:t>Discussions sur HTML</a:t>
            </a:r>
            <a:endParaRPr b="1" sz="1300">
              <a:solidFill>
                <a:srgbClr val="FFFFFF"/>
              </a:solidFill>
              <a:latin typeface="Roboto"/>
              <a:ea typeface="Roboto"/>
              <a:cs typeface="Roboto"/>
              <a:sym typeface="Roboto"/>
            </a:endParaRPr>
          </a:p>
        </p:txBody>
      </p:sp>
      <p:sp>
        <p:nvSpPr>
          <p:cNvPr id="174" name="Google Shape;174;p25"/>
          <p:cNvSpPr txBox="1"/>
          <p:nvPr/>
        </p:nvSpPr>
        <p:spPr>
          <a:xfrm>
            <a:off x="512064" y="1883664"/>
            <a:ext cx="8110800" cy="740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Quelles sont vos questions concernant les balises HTML et leur utilisation?</a:t>
            </a:r>
            <a:endParaRPr sz="1200">
              <a:solidFill>
                <a:srgbClr val="FFFFFF"/>
              </a:solidFill>
              <a:latin typeface="Roboto"/>
              <a:ea typeface="Roboto"/>
              <a:cs typeface="Roboto"/>
              <a:sym typeface="Roboto"/>
            </a:endParaRPr>
          </a:p>
        </p:txBody>
      </p:sp>
      <p:sp>
        <p:nvSpPr>
          <p:cNvPr id="175" name="Google Shape;175;p25"/>
          <p:cNvSpPr txBox="1"/>
          <p:nvPr/>
        </p:nvSpPr>
        <p:spPr>
          <a:xfrm>
            <a:off x="512064" y="2743200"/>
            <a:ext cx="81108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solidFill>
                  <a:srgbClr val="FFFFFF"/>
                </a:solidFill>
                <a:latin typeface="Roboto"/>
                <a:ea typeface="Roboto"/>
                <a:cs typeface="Roboto"/>
                <a:sym typeface="Roboto"/>
              </a:rPr>
              <a:t>Interrogations sur CSS</a:t>
            </a:r>
            <a:endParaRPr b="1" sz="1300">
              <a:solidFill>
                <a:srgbClr val="FFFFFF"/>
              </a:solidFill>
              <a:latin typeface="Roboto"/>
              <a:ea typeface="Roboto"/>
              <a:cs typeface="Roboto"/>
              <a:sym typeface="Roboto"/>
            </a:endParaRPr>
          </a:p>
        </p:txBody>
      </p:sp>
      <p:sp>
        <p:nvSpPr>
          <p:cNvPr id="176" name="Google Shape;176;p25"/>
          <p:cNvSpPr txBox="1"/>
          <p:nvPr/>
        </p:nvSpPr>
        <p:spPr>
          <a:xfrm>
            <a:off x="512064" y="2999232"/>
            <a:ext cx="8110800" cy="740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Avez-vous besoin d'éclaircissements sur les sélecteurs ou les propriétés CSS?</a:t>
            </a:r>
            <a:endParaRPr sz="1200">
              <a:solidFill>
                <a:srgbClr val="FFFFFF"/>
              </a:solidFill>
              <a:latin typeface="Roboto"/>
              <a:ea typeface="Roboto"/>
              <a:cs typeface="Roboto"/>
              <a:sym typeface="Roboto"/>
            </a:endParaRPr>
          </a:p>
        </p:txBody>
      </p:sp>
      <p:sp>
        <p:nvSpPr>
          <p:cNvPr id="177" name="Google Shape;177;p25"/>
          <p:cNvSpPr txBox="1"/>
          <p:nvPr/>
        </p:nvSpPr>
        <p:spPr>
          <a:xfrm>
            <a:off x="512064" y="3867912"/>
            <a:ext cx="81108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solidFill>
                  <a:srgbClr val="FFFFFF"/>
                </a:solidFill>
                <a:latin typeface="Roboto"/>
                <a:ea typeface="Roboto"/>
                <a:cs typeface="Roboto"/>
                <a:sym typeface="Roboto"/>
              </a:rPr>
              <a:t>Feedback général</a:t>
            </a:r>
            <a:endParaRPr b="1" sz="1300">
              <a:solidFill>
                <a:srgbClr val="FFFFFF"/>
              </a:solidFill>
              <a:latin typeface="Roboto"/>
              <a:ea typeface="Roboto"/>
              <a:cs typeface="Roboto"/>
              <a:sym typeface="Roboto"/>
            </a:endParaRPr>
          </a:p>
        </p:txBody>
      </p:sp>
      <p:sp>
        <p:nvSpPr>
          <p:cNvPr id="178" name="Google Shape;178;p25"/>
          <p:cNvSpPr txBox="1"/>
          <p:nvPr/>
        </p:nvSpPr>
        <p:spPr>
          <a:xfrm>
            <a:off x="512064" y="4123944"/>
            <a:ext cx="8110800" cy="740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Vos retours sur cette présentation et son contenu sont les bienvenus.</a:t>
            </a:r>
            <a:endParaRPr sz="1200">
              <a:solidFill>
                <a:srgbClr val="FFFFFF"/>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2" name="Shape 182"/>
        <p:cNvGrpSpPr/>
        <p:nvPr/>
      </p:nvGrpSpPr>
      <p:grpSpPr>
        <a:xfrm>
          <a:off x="0" y="0"/>
          <a:ext cx="0" cy="0"/>
          <a:chOff x="0" y="0"/>
          <a:chExt cx="0" cy="0"/>
        </a:xfrm>
      </p:grpSpPr>
      <p:sp>
        <p:nvSpPr>
          <p:cNvPr id="183" name="Google Shape;183;p26"/>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solidFill>
                  <a:srgbClr val="FFFFFF"/>
                </a:solidFill>
                <a:latin typeface="Fira Sans"/>
                <a:ea typeface="Fira Sans"/>
                <a:cs typeface="Fira Sans"/>
                <a:sym typeface="Fira Sans"/>
              </a:rPr>
              <a:t>Merci pour votre attention</a:t>
            </a:r>
            <a:endParaRPr sz="2500">
              <a:solidFill>
                <a:srgbClr val="FFFFFF"/>
              </a:solidFill>
              <a:latin typeface="Fira Sans"/>
              <a:ea typeface="Fira Sans"/>
              <a:cs typeface="Fira Sans"/>
              <a:sym typeface="Fira Sans"/>
            </a:endParaRPr>
          </a:p>
        </p:txBody>
      </p:sp>
      <p:sp>
        <p:nvSpPr>
          <p:cNvPr id="184" name="Google Shape;184;p26"/>
          <p:cNvSpPr txBox="1"/>
          <p:nvPr/>
        </p:nvSpPr>
        <p:spPr>
          <a:xfrm>
            <a:off x="512064" y="1078992"/>
            <a:ext cx="8110800" cy="3575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300">
                <a:solidFill>
                  <a:srgbClr val="FFFFFF"/>
                </a:solidFill>
                <a:latin typeface="Roboto"/>
                <a:ea typeface="Roboto"/>
                <a:cs typeface="Roboto"/>
                <a:sym typeface="Roboto"/>
              </a:rPr>
              <a:t>Apprécions votre présence et votre participation</a:t>
            </a:r>
            <a:endParaRPr sz="1300">
              <a:solidFill>
                <a:srgbClr val="FFFFFF"/>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9" name="Shape 59"/>
        <p:cNvGrpSpPr/>
        <p:nvPr/>
      </p:nvGrpSpPr>
      <p:grpSpPr>
        <a:xfrm>
          <a:off x="0" y="0"/>
          <a:ext cx="0" cy="0"/>
          <a:chOff x="0" y="0"/>
          <a:chExt cx="0" cy="0"/>
        </a:xfrm>
      </p:grpSpPr>
      <p:sp>
        <p:nvSpPr>
          <p:cNvPr id="60" name="Google Shape;60;p14"/>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solidFill>
                  <a:srgbClr val="FFFFFF"/>
                </a:solidFill>
                <a:latin typeface="Fira Sans"/>
                <a:ea typeface="Fira Sans"/>
                <a:cs typeface="Fira Sans"/>
                <a:sym typeface="Fira Sans"/>
              </a:rPr>
              <a:t>Table des matières</a:t>
            </a:r>
            <a:endParaRPr sz="2500">
              <a:solidFill>
                <a:srgbClr val="FFFFFF"/>
              </a:solidFill>
              <a:latin typeface="Fira Sans"/>
              <a:ea typeface="Fira Sans"/>
              <a:cs typeface="Fira Sans"/>
              <a:sym typeface="Fira Sans"/>
            </a:endParaRPr>
          </a:p>
        </p:txBody>
      </p:sp>
      <p:sp>
        <p:nvSpPr>
          <p:cNvPr id="61" name="Google Shape;61;p14"/>
          <p:cNvSpPr txBox="1"/>
          <p:nvPr/>
        </p:nvSpPr>
        <p:spPr>
          <a:xfrm>
            <a:off x="512064" y="1078992"/>
            <a:ext cx="8110800" cy="3575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300">
                <a:solidFill>
                  <a:srgbClr val="FFFFFF"/>
                </a:solidFill>
                <a:latin typeface="Roboto"/>
                <a:ea typeface="Roboto"/>
                <a:cs typeface="Roboto"/>
                <a:sym typeface="Roboto"/>
              </a:rPr>
              <a:t> 1. Introduction au développement web</a:t>
            </a:r>
            <a:endParaRPr sz="1300">
              <a:solidFill>
                <a:srgbClr val="FFFFFF"/>
              </a:solidFill>
              <a:latin typeface="Roboto"/>
              <a:ea typeface="Roboto"/>
              <a:cs typeface="Roboto"/>
              <a:sym typeface="Roboto"/>
            </a:endParaRPr>
          </a:p>
          <a:p>
            <a:pPr indent="0" lvl="0" marL="0" rtl="0" algn="l">
              <a:lnSpc>
                <a:spcPct val="100000"/>
              </a:lnSpc>
              <a:spcBef>
                <a:spcPts val="0"/>
              </a:spcBef>
              <a:spcAft>
                <a:spcPts val="0"/>
              </a:spcAft>
              <a:buNone/>
            </a:pPr>
            <a:r>
              <a:rPr lang="en" sz="1300">
                <a:solidFill>
                  <a:srgbClr val="FFFFFF"/>
                </a:solidFill>
                <a:latin typeface="Roboto"/>
                <a:ea typeface="Roboto"/>
                <a:cs typeface="Roboto"/>
                <a:sym typeface="Roboto"/>
              </a:rPr>
              <a:t> 2. Fonctionnement et structure des balises HTML</a:t>
            </a:r>
            <a:endParaRPr sz="1300">
              <a:solidFill>
                <a:srgbClr val="FFFFFF"/>
              </a:solidFill>
              <a:latin typeface="Roboto"/>
              <a:ea typeface="Roboto"/>
              <a:cs typeface="Roboto"/>
              <a:sym typeface="Roboto"/>
            </a:endParaRPr>
          </a:p>
          <a:p>
            <a:pPr indent="0" lvl="0" marL="0" rtl="0" algn="l">
              <a:lnSpc>
                <a:spcPct val="100000"/>
              </a:lnSpc>
              <a:spcBef>
                <a:spcPts val="0"/>
              </a:spcBef>
              <a:spcAft>
                <a:spcPts val="0"/>
              </a:spcAft>
              <a:buNone/>
            </a:pPr>
            <a:r>
              <a:rPr lang="en" sz="1300">
                <a:solidFill>
                  <a:srgbClr val="FFFFFF"/>
                </a:solidFill>
                <a:latin typeface="Roboto"/>
                <a:ea typeface="Roboto"/>
                <a:cs typeface="Roboto"/>
                <a:sym typeface="Roboto"/>
              </a:rPr>
              <a:t> 3. Importance des balises sémantiques</a:t>
            </a:r>
            <a:endParaRPr sz="1300">
              <a:solidFill>
                <a:srgbClr val="FFFFFF"/>
              </a:solidFill>
              <a:latin typeface="Roboto"/>
              <a:ea typeface="Roboto"/>
              <a:cs typeface="Roboto"/>
              <a:sym typeface="Roboto"/>
            </a:endParaRPr>
          </a:p>
          <a:p>
            <a:pPr indent="0" lvl="0" marL="0" rtl="0" algn="l">
              <a:lnSpc>
                <a:spcPct val="100000"/>
              </a:lnSpc>
              <a:spcBef>
                <a:spcPts val="0"/>
              </a:spcBef>
              <a:spcAft>
                <a:spcPts val="0"/>
              </a:spcAft>
              <a:buNone/>
            </a:pPr>
            <a:r>
              <a:rPr lang="en" sz="1300">
                <a:solidFill>
                  <a:srgbClr val="FFFFFF"/>
                </a:solidFill>
                <a:latin typeface="Roboto"/>
                <a:ea typeface="Roboto"/>
                <a:cs typeface="Roboto"/>
                <a:sym typeface="Roboto"/>
              </a:rPr>
              <a:t> 4. Introduction au CSS et son utilisation</a:t>
            </a:r>
            <a:endParaRPr sz="1300">
              <a:solidFill>
                <a:srgbClr val="FFFFFF"/>
              </a:solidFill>
              <a:latin typeface="Roboto"/>
              <a:ea typeface="Roboto"/>
              <a:cs typeface="Roboto"/>
              <a:sym typeface="Roboto"/>
            </a:endParaRPr>
          </a:p>
          <a:p>
            <a:pPr indent="0" lvl="0" marL="0" rtl="0" algn="l">
              <a:lnSpc>
                <a:spcPct val="100000"/>
              </a:lnSpc>
              <a:spcBef>
                <a:spcPts val="0"/>
              </a:spcBef>
              <a:spcAft>
                <a:spcPts val="0"/>
              </a:spcAft>
              <a:buNone/>
            </a:pPr>
            <a:r>
              <a:rPr lang="en" sz="1300">
                <a:solidFill>
                  <a:srgbClr val="FFFFFF"/>
                </a:solidFill>
                <a:latin typeface="Roboto"/>
                <a:ea typeface="Roboto"/>
                <a:cs typeface="Roboto"/>
                <a:sym typeface="Roboto"/>
              </a:rPr>
              <a:t> 5. Pseudo-éléments et sélecteurs en CSS</a:t>
            </a:r>
            <a:endParaRPr sz="1300">
              <a:solidFill>
                <a:srgbClr val="FFFFFF"/>
              </a:solidFill>
              <a:latin typeface="Roboto"/>
              <a:ea typeface="Roboto"/>
              <a:cs typeface="Roboto"/>
              <a:sym typeface="Roboto"/>
            </a:endParaRPr>
          </a:p>
          <a:p>
            <a:pPr indent="0" lvl="0" marL="0" rtl="0" algn="l">
              <a:lnSpc>
                <a:spcPct val="100000"/>
              </a:lnSpc>
              <a:spcBef>
                <a:spcPts val="0"/>
              </a:spcBef>
              <a:spcAft>
                <a:spcPts val="0"/>
              </a:spcAft>
              <a:buNone/>
            </a:pPr>
            <a:r>
              <a:rPr lang="en" sz="1300">
                <a:solidFill>
                  <a:srgbClr val="FFFFFF"/>
                </a:solidFill>
                <a:latin typeface="Roboto"/>
                <a:ea typeface="Roboto"/>
                <a:cs typeface="Roboto"/>
                <a:sym typeface="Roboto"/>
              </a:rPr>
              <a:t> 6. Flexbox et ses avantages pour le design</a:t>
            </a:r>
            <a:endParaRPr sz="1300">
              <a:solidFill>
                <a:srgbClr val="FFFFFF"/>
              </a:solidFill>
              <a:latin typeface="Roboto"/>
              <a:ea typeface="Roboto"/>
              <a:cs typeface="Roboto"/>
              <a:sym typeface="Roboto"/>
            </a:endParaRPr>
          </a:p>
          <a:p>
            <a:pPr indent="0" lvl="0" marL="0" rtl="0" algn="l">
              <a:lnSpc>
                <a:spcPct val="100000"/>
              </a:lnSpc>
              <a:spcBef>
                <a:spcPts val="0"/>
              </a:spcBef>
              <a:spcAft>
                <a:spcPts val="0"/>
              </a:spcAft>
              <a:buNone/>
            </a:pPr>
            <a:r>
              <a:rPr lang="en" sz="1300">
                <a:solidFill>
                  <a:srgbClr val="FFFFFF"/>
                </a:solidFill>
                <a:latin typeface="Roboto"/>
                <a:ea typeface="Roboto"/>
                <a:cs typeface="Roboto"/>
                <a:sym typeface="Roboto"/>
              </a:rPr>
              <a:t> 7. CSS Grid : conception de mises en page avancées</a:t>
            </a:r>
            <a:endParaRPr sz="1300">
              <a:solidFill>
                <a:srgbClr val="FFFFFF"/>
              </a:solidFill>
              <a:latin typeface="Roboto"/>
              <a:ea typeface="Roboto"/>
              <a:cs typeface="Roboto"/>
              <a:sym typeface="Roboto"/>
            </a:endParaRPr>
          </a:p>
          <a:p>
            <a:pPr indent="0" lvl="0" marL="0" rtl="0" algn="l">
              <a:lnSpc>
                <a:spcPct val="100000"/>
              </a:lnSpc>
              <a:spcBef>
                <a:spcPts val="0"/>
              </a:spcBef>
              <a:spcAft>
                <a:spcPts val="0"/>
              </a:spcAft>
              <a:buNone/>
            </a:pPr>
            <a:r>
              <a:rPr lang="en" sz="1300">
                <a:solidFill>
                  <a:srgbClr val="FFFFFF"/>
                </a:solidFill>
                <a:latin typeface="Roboto"/>
                <a:ea typeface="Roboto"/>
                <a:cs typeface="Roboto"/>
                <a:sym typeface="Roboto"/>
              </a:rPr>
              <a:t> 8. Responsive design et media queries</a:t>
            </a:r>
            <a:endParaRPr sz="1300">
              <a:solidFill>
                <a:srgbClr val="FFFFFF"/>
              </a:solidFill>
              <a:latin typeface="Roboto"/>
              <a:ea typeface="Roboto"/>
              <a:cs typeface="Roboto"/>
              <a:sym typeface="Roboto"/>
            </a:endParaRPr>
          </a:p>
          <a:p>
            <a:pPr indent="0" lvl="0" marL="0" rtl="0" algn="l">
              <a:lnSpc>
                <a:spcPct val="100000"/>
              </a:lnSpc>
              <a:spcBef>
                <a:spcPts val="0"/>
              </a:spcBef>
              <a:spcAft>
                <a:spcPts val="0"/>
              </a:spcAft>
              <a:buNone/>
            </a:pPr>
            <a:r>
              <a:rPr lang="en" sz="1300">
                <a:solidFill>
                  <a:srgbClr val="FFFFFF"/>
                </a:solidFill>
                <a:latin typeface="Roboto"/>
                <a:ea typeface="Roboto"/>
                <a:cs typeface="Roboto"/>
                <a:sym typeface="Roboto"/>
              </a:rPr>
              <a:t> 9. Exemples pratiques et études de cas</a:t>
            </a:r>
            <a:endParaRPr sz="1300">
              <a:solidFill>
                <a:srgbClr val="FFFFFF"/>
              </a:solidFill>
              <a:latin typeface="Roboto"/>
              <a:ea typeface="Roboto"/>
              <a:cs typeface="Roboto"/>
              <a:sym typeface="Roboto"/>
            </a:endParaRPr>
          </a:p>
          <a:p>
            <a:pPr indent="0" lvl="0" marL="0" rtl="0" algn="l">
              <a:lnSpc>
                <a:spcPct val="100000"/>
              </a:lnSpc>
              <a:spcBef>
                <a:spcPts val="0"/>
              </a:spcBef>
              <a:spcAft>
                <a:spcPts val="0"/>
              </a:spcAft>
              <a:buNone/>
            </a:pPr>
            <a:r>
              <a:rPr lang="en" sz="1300">
                <a:solidFill>
                  <a:srgbClr val="FFFFFF"/>
                </a:solidFill>
                <a:latin typeface="Roboto"/>
                <a:ea typeface="Roboto"/>
                <a:cs typeface="Roboto"/>
                <a:sym typeface="Roboto"/>
              </a:rPr>
              <a:t>10. Résumé des concepts abordés</a:t>
            </a:r>
            <a:endParaRPr sz="1300">
              <a:solidFill>
                <a:srgbClr val="FFFFFF"/>
              </a:solidFill>
              <a:latin typeface="Roboto"/>
              <a:ea typeface="Roboto"/>
              <a:cs typeface="Roboto"/>
              <a:sym typeface="Roboto"/>
            </a:endParaRPr>
          </a:p>
          <a:p>
            <a:pPr indent="0" lvl="0" marL="0" rtl="0" algn="l">
              <a:lnSpc>
                <a:spcPct val="100000"/>
              </a:lnSpc>
              <a:spcBef>
                <a:spcPts val="0"/>
              </a:spcBef>
              <a:spcAft>
                <a:spcPts val="0"/>
              </a:spcAft>
              <a:buNone/>
            </a:pPr>
            <a:r>
              <a:rPr lang="en" sz="1300">
                <a:solidFill>
                  <a:srgbClr val="FFFFFF"/>
                </a:solidFill>
                <a:latin typeface="Roboto"/>
                <a:ea typeface="Roboto"/>
                <a:cs typeface="Roboto"/>
                <a:sym typeface="Roboto"/>
              </a:rPr>
              <a:t>11. Questions et réponses</a:t>
            </a:r>
            <a:endParaRPr sz="1300">
              <a:solidFill>
                <a:srgbClr val="FFFFFF"/>
              </a:solidFill>
              <a:latin typeface="Roboto"/>
              <a:ea typeface="Roboto"/>
              <a:cs typeface="Roboto"/>
              <a:sym typeface="Roboto"/>
            </a:endParaRPr>
          </a:p>
          <a:p>
            <a:pPr indent="0" lvl="0" marL="0" rtl="0" algn="l">
              <a:lnSpc>
                <a:spcPct val="100000"/>
              </a:lnSpc>
              <a:spcBef>
                <a:spcPts val="0"/>
              </a:spcBef>
              <a:spcAft>
                <a:spcPts val="0"/>
              </a:spcAft>
              <a:buNone/>
            </a:pPr>
            <a:r>
              <a:rPr lang="en" sz="1300">
                <a:solidFill>
                  <a:srgbClr val="FFFFFF"/>
                </a:solidFill>
                <a:latin typeface="Roboto"/>
                <a:ea typeface="Roboto"/>
                <a:cs typeface="Roboto"/>
                <a:sym typeface="Roboto"/>
              </a:rPr>
              <a:t>12. Merci pour votre attention</a:t>
            </a:r>
            <a:endParaRPr sz="1300">
              <a:solidFill>
                <a:srgbClr val="FFFFFF"/>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5" name="Shape 65"/>
        <p:cNvGrpSpPr/>
        <p:nvPr/>
      </p:nvGrpSpPr>
      <p:grpSpPr>
        <a:xfrm>
          <a:off x="0" y="0"/>
          <a:ext cx="0" cy="0"/>
          <a:chOff x="0" y="0"/>
          <a:chExt cx="0" cy="0"/>
        </a:xfrm>
      </p:grpSpPr>
      <p:sp>
        <p:nvSpPr>
          <p:cNvPr id="66" name="Google Shape;66;p15"/>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solidFill>
                  <a:srgbClr val="FFFFFF"/>
                </a:solidFill>
                <a:latin typeface="Fira Sans"/>
                <a:ea typeface="Fira Sans"/>
                <a:cs typeface="Fira Sans"/>
                <a:sym typeface="Fira Sans"/>
              </a:rPr>
              <a:t>Introduction au développement web</a:t>
            </a:r>
            <a:endParaRPr sz="2500">
              <a:solidFill>
                <a:srgbClr val="FFFFFF"/>
              </a:solidFill>
              <a:latin typeface="Fira Sans"/>
              <a:ea typeface="Fira Sans"/>
              <a:cs typeface="Fira Sans"/>
              <a:sym typeface="Fira Sans"/>
            </a:endParaRPr>
          </a:p>
        </p:txBody>
      </p:sp>
      <p:sp>
        <p:nvSpPr>
          <p:cNvPr id="67" name="Google Shape;67;p15"/>
          <p:cNvSpPr txBox="1"/>
          <p:nvPr/>
        </p:nvSpPr>
        <p:spPr>
          <a:xfrm>
            <a:off x="4306824" y="1078992"/>
            <a:ext cx="4316100" cy="3575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300">
                <a:solidFill>
                  <a:srgbClr val="FFFFFF"/>
                </a:solidFill>
                <a:latin typeface="Roboto"/>
                <a:ea typeface="Roboto"/>
                <a:cs typeface="Roboto"/>
                <a:sym typeface="Roboto"/>
              </a:rPr>
              <a:t>Le développement web est la création de sites et d'applications en ligne. Cela implique l'utilisation de langages de programmation tels que HTML et CSS. HTML (HyperText Markup Language) est utilisé pour structurer le contenu tandis que CSS (Cascading Style Sheets) est utilisé pour le style visuel. Ensemble, ils sont essentiels pour créer des expériences utilisateur efficaces et attrayantes.</a:t>
            </a:r>
            <a:endParaRPr sz="1300">
              <a:solidFill>
                <a:srgbClr val="FFFFFF"/>
              </a:solidFill>
              <a:latin typeface="Roboto"/>
              <a:ea typeface="Roboto"/>
              <a:cs typeface="Roboto"/>
              <a:sym typeface="Roboto"/>
            </a:endParaRPr>
          </a:p>
        </p:txBody>
      </p:sp>
      <p:pic>
        <p:nvPicPr>
          <p:cNvPr id="68" name="Google Shape;68;p15"/>
          <p:cNvPicPr preferRelativeResize="0"/>
          <p:nvPr/>
        </p:nvPicPr>
        <p:blipFill>
          <a:blip r:embed="rId4">
            <a:alphaModFix/>
          </a:blip>
          <a:stretch>
            <a:fillRect/>
          </a:stretch>
        </p:blipFill>
        <p:spPr>
          <a:xfrm>
            <a:off x="512064" y="1243584"/>
            <a:ext cx="3236977" cy="323697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2" name="Shape 72"/>
        <p:cNvGrpSpPr/>
        <p:nvPr/>
      </p:nvGrpSpPr>
      <p:grpSpPr>
        <a:xfrm>
          <a:off x="0" y="0"/>
          <a:ext cx="0" cy="0"/>
          <a:chOff x="0" y="0"/>
          <a:chExt cx="0" cy="0"/>
        </a:xfrm>
      </p:grpSpPr>
      <p:sp>
        <p:nvSpPr>
          <p:cNvPr id="73" name="Google Shape;73;p16"/>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solidFill>
                  <a:srgbClr val="FFFFFF"/>
                </a:solidFill>
                <a:latin typeface="Fira Sans"/>
                <a:ea typeface="Fira Sans"/>
                <a:cs typeface="Fira Sans"/>
                <a:sym typeface="Fira Sans"/>
              </a:rPr>
              <a:t>Fonctionnement et structure des balises HTML</a:t>
            </a:r>
            <a:endParaRPr sz="2500">
              <a:solidFill>
                <a:srgbClr val="FFFFFF"/>
              </a:solidFill>
              <a:latin typeface="Fira Sans"/>
              <a:ea typeface="Fira Sans"/>
              <a:cs typeface="Fira Sans"/>
              <a:sym typeface="Fira Sans"/>
            </a:endParaRPr>
          </a:p>
        </p:txBody>
      </p:sp>
      <p:sp>
        <p:nvSpPr>
          <p:cNvPr id="74" name="Google Shape;74;p16"/>
          <p:cNvSpPr txBox="1"/>
          <p:nvPr/>
        </p:nvSpPr>
        <p:spPr>
          <a:xfrm>
            <a:off x="512064" y="1078992"/>
            <a:ext cx="4316100" cy="3575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300">
                <a:solidFill>
                  <a:srgbClr val="FFFFFF"/>
                </a:solidFill>
                <a:latin typeface="Roboto"/>
                <a:ea typeface="Roboto"/>
                <a:cs typeface="Roboto"/>
                <a:sym typeface="Roboto"/>
              </a:rPr>
              <a:t>Les balises HTML sont les éléments de base d'une page web. Chaque balise a une structure qui consiste généralement en une balise d'ouverture, un contenu et une balise de fermeture. Par exemple, la balise &lt;p&gt; définit un paragraphe. L'usage correct des balises aide les navigateurs à interpréter et afficher les données de manière appropriée.</a:t>
            </a:r>
            <a:endParaRPr sz="1300">
              <a:solidFill>
                <a:srgbClr val="FFFFFF"/>
              </a:solidFill>
              <a:latin typeface="Roboto"/>
              <a:ea typeface="Roboto"/>
              <a:cs typeface="Roboto"/>
              <a:sym typeface="Roboto"/>
            </a:endParaRPr>
          </a:p>
        </p:txBody>
      </p:sp>
      <p:pic>
        <p:nvPicPr>
          <p:cNvPr id="75" name="Google Shape;75;p16"/>
          <p:cNvPicPr preferRelativeResize="0"/>
          <p:nvPr/>
        </p:nvPicPr>
        <p:blipFill>
          <a:blip r:embed="rId4">
            <a:alphaModFix/>
          </a:blip>
          <a:stretch>
            <a:fillRect/>
          </a:stretch>
        </p:blipFill>
        <p:spPr>
          <a:xfrm>
            <a:off x="5385816" y="1243584"/>
            <a:ext cx="3236977" cy="323697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9" name="Shape 79"/>
        <p:cNvGrpSpPr/>
        <p:nvPr/>
      </p:nvGrpSpPr>
      <p:grpSpPr>
        <a:xfrm>
          <a:off x="0" y="0"/>
          <a:ext cx="0" cy="0"/>
          <a:chOff x="0" y="0"/>
          <a:chExt cx="0" cy="0"/>
        </a:xfrm>
      </p:grpSpPr>
      <p:sp>
        <p:nvSpPr>
          <p:cNvPr id="80" name="Google Shape;80;p17"/>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solidFill>
                  <a:srgbClr val="FFFFFF"/>
                </a:solidFill>
                <a:latin typeface="Fira Sans"/>
                <a:ea typeface="Fira Sans"/>
                <a:cs typeface="Fira Sans"/>
                <a:sym typeface="Fira Sans"/>
              </a:rPr>
              <a:t>Importance des balises sémantiques</a:t>
            </a:r>
            <a:endParaRPr sz="2500">
              <a:solidFill>
                <a:srgbClr val="FFFFFF"/>
              </a:solidFill>
              <a:latin typeface="Fira Sans"/>
              <a:ea typeface="Fira Sans"/>
              <a:cs typeface="Fira Sans"/>
              <a:sym typeface="Fira Sans"/>
            </a:endParaRPr>
          </a:p>
        </p:txBody>
      </p:sp>
      <p:sp>
        <p:nvSpPr>
          <p:cNvPr id="81" name="Google Shape;81;p17"/>
          <p:cNvSpPr txBox="1"/>
          <p:nvPr/>
        </p:nvSpPr>
        <p:spPr>
          <a:xfrm>
            <a:off x="512064" y="932688"/>
            <a:ext cx="8110800" cy="402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solidFill>
                  <a:srgbClr val="FFFFFF"/>
                </a:solidFill>
                <a:latin typeface="Roboto"/>
                <a:ea typeface="Roboto"/>
                <a:cs typeface="Roboto"/>
                <a:sym typeface="Roboto"/>
              </a:rPr>
              <a:t>Comprendre l'utilité des balises sémantiques</a:t>
            </a:r>
            <a:endParaRPr sz="1500">
              <a:solidFill>
                <a:srgbClr val="FFFFFF"/>
              </a:solidFill>
              <a:latin typeface="Roboto"/>
              <a:ea typeface="Roboto"/>
              <a:cs typeface="Roboto"/>
              <a:sym typeface="Roboto"/>
            </a:endParaRPr>
          </a:p>
        </p:txBody>
      </p:sp>
      <p:sp>
        <p:nvSpPr>
          <p:cNvPr id="82" name="Google Shape;82;p17"/>
          <p:cNvSpPr txBox="1"/>
          <p:nvPr/>
        </p:nvSpPr>
        <p:spPr>
          <a:xfrm>
            <a:off x="512064" y="1691640"/>
            <a:ext cx="2459700" cy="557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300">
                <a:solidFill>
                  <a:srgbClr val="FFFFFF"/>
                </a:solidFill>
                <a:latin typeface="Roboto"/>
                <a:ea typeface="Roboto"/>
                <a:cs typeface="Roboto"/>
                <a:sym typeface="Roboto"/>
              </a:rPr>
              <a:t>Définition des balises sémantiques</a:t>
            </a:r>
            <a:endParaRPr b="1" sz="1300">
              <a:solidFill>
                <a:srgbClr val="FFFFFF"/>
              </a:solidFill>
              <a:latin typeface="Roboto"/>
              <a:ea typeface="Roboto"/>
              <a:cs typeface="Roboto"/>
              <a:sym typeface="Roboto"/>
            </a:endParaRPr>
          </a:p>
        </p:txBody>
      </p:sp>
      <p:sp>
        <p:nvSpPr>
          <p:cNvPr id="83" name="Google Shape;83;p17"/>
          <p:cNvSpPr txBox="1"/>
          <p:nvPr/>
        </p:nvSpPr>
        <p:spPr>
          <a:xfrm>
            <a:off x="512064" y="2176272"/>
            <a:ext cx="2459700" cy="2212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Les balises sémantiques fournissent un sens et une structure supplémentaires au contenu. Par exemple, &lt;header&gt;, &lt;footer&gt;, &lt;article&gt;, et &lt;section&gt; permettent de décrire les rôles des différentes parties d'une page, facilitant l'accessibilité.</a:t>
            </a:r>
            <a:endParaRPr sz="1200">
              <a:solidFill>
                <a:srgbClr val="FFFFFF"/>
              </a:solidFill>
              <a:latin typeface="Roboto"/>
              <a:ea typeface="Roboto"/>
              <a:cs typeface="Roboto"/>
              <a:sym typeface="Roboto"/>
            </a:endParaRPr>
          </a:p>
        </p:txBody>
      </p:sp>
      <p:sp>
        <p:nvSpPr>
          <p:cNvPr id="84" name="Google Shape;84;p17"/>
          <p:cNvSpPr txBox="1"/>
          <p:nvPr/>
        </p:nvSpPr>
        <p:spPr>
          <a:xfrm>
            <a:off x="3328416" y="1691640"/>
            <a:ext cx="2459700" cy="557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300">
                <a:solidFill>
                  <a:srgbClr val="FFFFFF"/>
                </a:solidFill>
                <a:latin typeface="Roboto"/>
                <a:ea typeface="Roboto"/>
                <a:cs typeface="Roboto"/>
                <a:sym typeface="Roboto"/>
              </a:rPr>
              <a:t>Avantages pour le référencement</a:t>
            </a:r>
            <a:endParaRPr b="1" sz="1300">
              <a:solidFill>
                <a:srgbClr val="FFFFFF"/>
              </a:solidFill>
              <a:latin typeface="Roboto"/>
              <a:ea typeface="Roboto"/>
              <a:cs typeface="Roboto"/>
              <a:sym typeface="Roboto"/>
            </a:endParaRPr>
          </a:p>
        </p:txBody>
      </p:sp>
      <p:sp>
        <p:nvSpPr>
          <p:cNvPr id="85" name="Google Shape;85;p17"/>
          <p:cNvSpPr txBox="1"/>
          <p:nvPr/>
        </p:nvSpPr>
        <p:spPr>
          <a:xfrm>
            <a:off x="3328416" y="2176272"/>
            <a:ext cx="2459700" cy="2212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L'utilisation de balises sémantiques améliore le référencement naturel (SEO). Les moteurs de recherche peuvent mieux comprendre le contenu d'une page, ce qui peut améliorer le classement dans les résultats de recherche.</a:t>
            </a:r>
            <a:endParaRPr sz="1200">
              <a:solidFill>
                <a:srgbClr val="FFFFFF"/>
              </a:solidFill>
              <a:latin typeface="Roboto"/>
              <a:ea typeface="Roboto"/>
              <a:cs typeface="Roboto"/>
              <a:sym typeface="Roboto"/>
            </a:endParaRPr>
          </a:p>
        </p:txBody>
      </p:sp>
      <p:sp>
        <p:nvSpPr>
          <p:cNvPr id="86" name="Google Shape;86;p17"/>
          <p:cNvSpPr txBox="1"/>
          <p:nvPr/>
        </p:nvSpPr>
        <p:spPr>
          <a:xfrm>
            <a:off x="6144768" y="1691640"/>
            <a:ext cx="2459700" cy="557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300">
                <a:solidFill>
                  <a:srgbClr val="FFFFFF"/>
                </a:solidFill>
                <a:latin typeface="Roboto"/>
                <a:ea typeface="Roboto"/>
                <a:cs typeface="Roboto"/>
                <a:sym typeface="Roboto"/>
              </a:rPr>
              <a:t>Facilité d'entretien du code</a:t>
            </a:r>
            <a:endParaRPr b="1" sz="1300">
              <a:solidFill>
                <a:srgbClr val="FFFFFF"/>
              </a:solidFill>
              <a:latin typeface="Roboto"/>
              <a:ea typeface="Roboto"/>
              <a:cs typeface="Roboto"/>
              <a:sym typeface="Roboto"/>
            </a:endParaRPr>
          </a:p>
        </p:txBody>
      </p:sp>
      <p:sp>
        <p:nvSpPr>
          <p:cNvPr id="87" name="Google Shape;87;p17"/>
          <p:cNvSpPr txBox="1"/>
          <p:nvPr/>
        </p:nvSpPr>
        <p:spPr>
          <a:xfrm>
            <a:off x="6144768" y="2176272"/>
            <a:ext cx="2459700" cy="2212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En organisant le code à l'aide de balises sémantiques, il devient plus facile à maintenir et à évoluer. Cela permet également à plusieurs développeurs de travailler sur le même projet avec une compréhension claire de la structure.</a:t>
            </a:r>
            <a:endParaRPr sz="1200">
              <a:solidFill>
                <a:srgbClr val="FFFFFF"/>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1" name="Shape 91"/>
        <p:cNvGrpSpPr/>
        <p:nvPr/>
      </p:nvGrpSpPr>
      <p:grpSpPr>
        <a:xfrm>
          <a:off x="0" y="0"/>
          <a:ext cx="0" cy="0"/>
          <a:chOff x="0" y="0"/>
          <a:chExt cx="0" cy="0"/>
        </a:xfrm>
      </p:grpSpPr>
      <p:sp>
        <p:nvSpPr>
          <p:cNvPr id="92" name="Google Shape;92;p18"/>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solidFill>
                  <a:srgbClr val="FFFFFF"/>
                </a:solidFill>
                <a:latin typeface="Fira Sans"/>
                <a:ea typeface="Fira Sans"/>
                <a:cs typeface="Fira Sans"/>
                <a:sym typeface="Fira Sans"/>
              </a:rPr>
              <a:t>Introduction au CSS et son utilisation</a:t>
            </a:r>
            <a:endParaRPr sz="2500">
              <a:solidFill>
                <a:srgbClr val="FFFFFF"/>
              </a:solidFill>
              <a:latin typeface="Fira Sans"/>
              <a:ea typeface="Fira Sans"/>
              <a:cs typeface="Fira Sans"/>
              <a:sym typeface="Fira Sans"/>
            </a:endParaRPr>
          </a:p>
        </p:txBody>
      </p:sp>
      <p:sp>
        <p:nvSpPr>
          <p:cNvPr id="93" name="Google Shape;93;p18"/>
          <p:cNvSpPr txBox="1"/>
          <p:nvPr/>
        </p:nvSpPr>
        <p:spPr>
          <a:xfrm>
            <a:off x="512064" y="932688"/>
            <a:ext cx="8110800" cy="402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solidFill>
                  <a:srgbClr val="FFFFFF"/>
                </a:solidFill>
                <a:latin typeface="Roboto"/>
                <a:ea typeface="Roboto"/>
                <a:cs typeface="Roboto"/>
                <a:sym typeface="Roboto"/>
              </a:rPr>
              <a:t>Les bases de la mise en forme avec CSS</a:t>
            </a:r>
            <a:endParaRPr sz="1500">
              <a:solidFill>
                <a:srgbClr val="FFFFFF"/>
              </a:solidFill>
              <a:latin typeface="Roboto"/>
              <a:ea typeface="Roboto"/>
              <a:cs typeface="Roboto"/>
              <a:sym typeface="Roboto"/>
            </a:endParaRPr>
          </a:p>
        </p:txBody>
      </p:sp>
      <p:sp>
        <p:nvSpPr>
          <p:cNvPr id="94" name="Google Shape;94;p18"/>
          <p:cNvSpPr txBox="1"/>
          <p:nvPr/>
        </p:nvSpPr>
        <p:spPr>
          <a:xfrm>
            <a:off x="612648" y="1618488"/>
            <a:ext cx="39594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solidFill>
                  <a:srgbClr val="FFFFFF"/>
                </a:solidFill>
                <a:latin typeface="Roboto"/>
                <a:ea typeface="Roboto"/>
                <a:cs typeface="Roboto"/>
                <a:sym typeface="Roboto"/>
              </a:rPr>
              <a:t>Qu'est-ce que CSS?</a:t>
            </a:r>
            <a:endParaRPr b="1" sz="1300">
              <a:solidFill>
                <a:srgbClr val="FFFFFF"/>
              </a:solidFill>
              <a:latin typeface="Roboto"/>
              <a:ea typeface="Roboto"/>
              <a:cs typeface="Roboto"/>
              <a:sym typeface="Roboto"/>
            </a:endParaRPr>
          </a:p>
        </p:txBody>
      </p:sp>
      <p:sp>
        <p:nvSpPr>
          <p:cNvPr id="95" name="Google Shape;95;p18"/>
          <p:cNvSpPr txBox="1"/>
          <p:nvPr/>
        </p:nvSpPr>
        <p:spPr>
          <a:xfrm>
            <a:off x="612648" y="1920240"/>
            <a:ext cx="39594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CSS, ou Cascading Style Sheets, est utilisé pour contrôler l'apparence et la mise en page des sites web. Il aide à séparer le contenu de l'apparence, ce qui rend le développement plus efficace.</a:t>
            </a:r>
            <a:endParaRPr sz="1200">
              <a:solidFill>
                <a:srgbClr val="FFFFFF"/>
              </a:solidFill>
              <a:latin typeface="Roboto"/>
              <a:ea typeface="Roboto"/>
              <a:cs typeface="Roboto"/>
              <a:sym typeface="Roboto"/>
            </a:endParaRPr>
          </a:p>
        </p:txBody>
      </p:sp>
      <p:sp>
        <p:nvSpPr>
          <p:cNvPr id="96" name="Google Shape;96;p18"/>
          <p:cNvSpPr txBox="1"/>
          <p:nvPr/>
        </p:nvSpPr>
        <p:spPr>
          <a:xfrm>
            <a:off x="4663440" y="1618488"/>
            <a:ext cx="39594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solidFill>
                  <a:srgbClr val="FFFFFF"/>
                </a:solidFill>
                <a:latin typeface="Roboto"/>
                <a:ea typeface="Roboto"/>
                <a:cs typeface="Roboto"/>
                <a:sym typeface="Roboto"/>
              </a:rPr>
              <a:t>Syntaxe CSS</a:t>
            </a:r>
            <a:endParaRPr b="1" sz="1300">
              <a:solidFill>
                <a:srgbClr val="FFFFFF"/>
              </a:solidFill>
              <a:latin typeface="Roboto"/>
              <a:ea typeface="Roboto"/>
              <a:cs typeface="Roboto"/>
              <a:sym typeface="Roboto"/>
            </a:endParaRPr>
          </a:p>
        </p:txBody>
      </p:sp>
      <p:sp>
        <p:nvSpPr>
          <p:cNvPr id="97" name="Google Shape;97;p18"/>
          <p:cNvSpPr txBox="1"/>
          <p:nvPr/>
        </p:nvSpPr>
        <p:spPr>
          <a:xfrm>
            <a:off x="4663440" y="1920240"/>
            <a:ext cx="39594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La syntaxe CSS est composée de sélecteurs, déclarations et propriétés. Par exemple, `h1 {color: blue;}` change la couleur du texte des balises &lt;h1&gt; en bleu.</a:t>
            </a:r>
            <a:endParaRPr sz="1200">
              <a:solidFill>
                <a:srgbClr val="FFFFFF"/>
              </a:solidFill>
              <a:latin typeface="Roboto"/>
              <a:ea typeface="Roboto"/>
              <a:cs typeface="Roboto"/>
              <a:sym typeface="Roboto"/>
            </a:endParaRPr>
          </a:p>
        </p:txBody>
      </p:sp>
      <p:sp>
        <p:nvSpPr>
          <p:cNvPr id="98" name="Google Shape;98;p18"/>
          <p:cNvSpPr txBox="1"/>
          <p:nvPr/>
        </p:nvSpPr>
        <p:spPr>
          <a:xfrm>
            <a:off x="612648" y="3410712"/>
            <a:ext cx="39594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solidFill>
                  <a:srgbClr val="FFFFFF"/>
                </a:solidFill>
                <a:latin typeface="Roboto"/>
                <a:ea typeface="Roboto"/>
                <a:cs typeface="Roboto"/>
                <a:sym typeface="Roboto"/>
              </a:rPr>
              <a:t>Types de sélecteurs</a:t>
            </a:r>
            <a:endParaRPr b="1" sz="1300">
              <a:solidFill>
                <a:srgbClr val="FFFFFF"/>
              </a:solidFill>
              <a:latin typeface="Roboto"/>
              <a:ea typeface="Roboto"/>
              <a:cs typeface="Roboto"/>
              <a:sym typeface="Roboto"/>
            </a:endParaRPr>
          </a:p>
        </p:txBody>
      </p:sp>
      <p:sp>
        <p:nvSpPr>
          <p:cNvPr id="99" name="Google Shape;99;p18"/>
          <p:cNvSpPr txBox="1"/>
          <p:nvPr/>
        </p:nvSpPr>
        <p:spPr>
          <a:xfrm>
            <a:off x="612648" y="3712464"/>
            <a:ext cx="39594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Les sélecteurs CSS peuvent cibler des éléments par leurs types, classes ou identifiants. Les sélecteurs permettent de styliser des éléments spécifiques sans affecter d'autres.</a:t>
            </a:r>
            <a:endParaRPr sz="1200">
              <a:solidFill>
                <a:srgbClr val="FFFFFF"/>
              </a:solidFill>
              <a:latin typeface="Roboto"/>
              <a:ea typeface="Roboto"/>
              <a:cs typeface="Roboto"/>
              <a:sym typeface="Roboto"/>
            </a:endParaRPr>
          </a:p>
        </p:txBody>
      </p:sp>
      <p:sp>
        <p:nvSpPr>
          <p:cNvPr id="100" name="Google Shape;100;p18"/>
          <p:cNvSpPr txBox="1"/>
          <p:nvPr/>
        </p:nvSpPr>
        <p:spPr>
          <a:xfrm>
            <a:off x="4663440" y="3410712"/>
            <a:ext cx="39594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solidFill>
                  <a:srgbClr val="FFFFFF"/>
                </a:solidFill>
                <a:latin typeface="Roboto"/>
                <a:ea typeface="Roboto"/>
                <a:cs typeface="Roboto"/>
                <a:sym typeface="Roboto"/>
              </a:rPr>
              <a:t>Mise en œuvre avec HTML</a:t>
            </a:r>
            <a:endParaRPr b="1" sz="1300">
              <a:solidFill>
                <a:srgbClr val="FFFFFF"/>
              </a:solidFill>
              <a:latin typeface="Roboto"/>
              <a:ea typeface="Roboto"/>
              <a:cs typeface="Roboto"/>
              <a:sym typeface="Roboto"/>
            </a:endParaRPr>
          </a:p>
        </p:txBody>
      </p:sp>
      <p:sp>
        <p:nvSpPr>
          <p:cNvPr id="101" name="Google Shape;101;p18"/>
          <p:cNvSpPr txBox="1"/>
          <p:nvPr/>
        </p:nvSpPr>
        <p:spPr>
          <a:xfrm>
            <a:off x="4663440" y="3712464"/>
            <a:ext cx="39594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Pour appliquer CSS à un document HTML, vous pouvez utiliser les balises &lt;style&gt; ou lier un fichier CSS externe. Cela permet de garder le code HTML propre et organisé.</a:t>
            </a:r>
            <a:endParaRPr sz="1200">
              <a:solidFill>
                <a:srgbClr val="FFFFFF"/>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5" name="Shape 105"/>
        <p:cNvGrpSpPr/>
        <p:nvPr/>
      </p:nvGrpSpPr>
      <p:grpSpPr>
        <a:xfrm>
          <a:off x="0" y="0"/>
          <a:ext cx="0" cy="0"/>
          <a:chOff x="0" y="0"/>
          <a:chExt cx="0" cy="0"/>
        </a:xfrm>
      </p:grpSpPr>
      <p:sp>
        <p:nvSpPr>
          <p:cNvPr id="106" name="Google Shape;106;p19"/>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solidFill>
                  <a:srgbClr val="FFFFFF"/>
                </a:solidFill>
                <a:latin typeface="Fira Sans"/>
                <a:ea typeface="Fira Sans"/>
                <a:cs typeface="Fira Sans"/>
                <a:sym typeface="Fira Sans"/>
              </a:rPr>
              <a:t>Pseudo-éléments et sélecteurs en CSS</a:t>
            </a:r>
            <a:endParaRPr sz="2500">
              <a:solidFill>
                <a:srgbClr val="FFFFFF"/>
              </a:solidFill>
              <a:latin typeface="Fira Sans"/>
              <a:ea typeface="Fira Sans"/>
              <a:cs typeface="Fira Sans"/>
              <a:sym typeface="Fira Sans"/>
            </a:endParaRPr>
          </a:p>
        </p:txBody>
      </p:sp>
      <p:sp>
        <p:nvSpPr>
          <p:cNvPr id="107" name="Google Shape;107;p19"/>
          <p:cNvSpPr txBox="1"/>
          <p:nvPr/>
        </p:nvSpPr>
        <p:spPr>
          <a:xfrm>
            <a:off x="512064" y="932688"/>
            <a:ext cx="8110800" cy="402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solidFill>
                  <a:srgbClr val="FFFFFF"/>
                </a:solidFill>
                <a:latin typeface="Roboto"/>
                <a:ea typeface="Roboto"/>
                <a:cs typeface="Roboto"/>
                <a:sym typeface="Roboto"/>
              </a:rPr>
              <a:t>Comment utiliser les pseudo-éléments efficacement</a:t>
            </a:r>
            <a:endParaRPr sz="1500">
              <a:solidFill>
                <a:srgbClr val="FFFFFF"/>
              </a:solidFill>
              <a:latin typeface="Roboto"/>
              <a:ea typeface="Roboto"/>
              <a:cs typeface="Roboto"/>
              <a:sym typeface="Roboto"/>
            </a:endParaRPr>
          </a:p>
        </p:txBody>
      </p:sp>
      <p:sp>
        <p:nvSpPr>
          <p:cNvPr id="108" name="Google Shape;108;p19"/>
          <p:cNvSpPr txBox="1"/>
          <p:nvPr/>
        </p:nvSpPr>
        <p:spPr>
          <a:xfrm>
            <a:off x="1298448" y="1691640"/>
            <a:ext cx="2962800" cy="557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300">
                <a:solidFill>
                  <a:srgbClr val="FFFFFF"/>
                </a:solidFill>
                <a:latin typeface="Roboto"/>
                <a:ea typeface="Roboto"/>
                <a:cs typeface="Roboto"/>
                <a:sym typeface="Roboto"/>
              </a:rPr>
              <a:t>Les pseudo-éléments</a:t>
            </a:r>
            <a:endParaRPr b="1" sz="1300">
              <a:solidFill>
                <a:srgbClr val="FFFFFF"/>
              </a:solidFill>
              <a:latin typeface="Roboto"/>
              <a:ea typeface="Roboto"/>
              <a:cs typeface="Roboto"/>
              <a:sym typeface="Roboto"/>
            </a:endParaRPr>
          </a:p>
        </p:txBody>
      </p:sp>
      <p:sp>
        <p:nvSpPr>
          <p:cNvPr id="109" name="Google Shape;109;p19"/>
          <p:cNvSpPr txBox="1"/>
          <p:nvPr/>
        </p:nvSpPr>
        <p:spPr>
          <a:xfrm>
            <a:off x="1298448" y="2176272"/>
            <a:ext cx="2962800" cy="2349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Les pseudo-éléments comme `::before` et `::after` permettent d'ajouter du contenu avant ou après un élément spécifié. Cela est utile pour styliser certains aspects sans ajouter de balises supplémentaires.</a:t>
            </a:r>
            <a:endParaRPr sz="1200">
              <a:solidFill>
                <a:srgbClr val="FFFFFF"/>
              </a:solidFill>
              <a:latin typeface="Roboto"/>
              <a:ea typeface="Roboto"/>
              <a:cs typeface="Roboto"/>
              <a:sym typeface="Roboto"/>
            </a:endParaRPr>
          </a:p>
        </p:txBody>
      </p:sp>
      <p:sp>
        <p:nvSpPr>
          <p:cNvPr id="110" name="Google Shape;110;p19"/>
          <p:cNvSpPr txBox="1"/>
          <p:nvPr/>
        </p:nvSpPr>
        <p:spPr>
          <a:xfrm>
            <a:off x="4882896" y="1691640"/>
            <a:ext cx="2962800" cy="557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300">
                <a:solidFill>
                  <a:srgbClr val="FFFFFF"/>
                </a:solidFill>
                <a:latin typeface="Roboto"/>
                <a:ea typeface="Roboto"/>
                <a:cs typeface="Roboto"/>
                <a:sym typeface="Roboto"/>
              </a:rPr>
              <a:t>Sélecteurs avancés</a:t>
            </a:r>
            <a:endParaRPr b="1" sz="1300">
              <a:solidFill>
                <a:srgbClr val="FFFFFF"/>
              </a:solidFill>
              <a:latin typeface="Roboto"/>
              <a:ea typeface="Roboto"/>
              <a:cs typeface="Roboto"/>
              <a:sym typeface="Roboto"/>
            </a:endParaRPr>
          </a:p>
        </p:txBody>
      </p:sp>
      <p:sp>
        <p:nvSpPr>
          <p:cNvPr id="111" name="Google Shape;111;p19"/>
          <p:cNvSpPr txBox="1"/>
          <p:nvPr/>
        </p:nvSpPr>
        <p:spPr>
          <a:xfrm>
            <a:off x="4882896" y="2176272"/>
            <a:ext cx="2962800" cy="2349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Les sélecteurs avancés tels que `:nth-child` permettent de cibler des éléments spécifiques selon leur position dans le DOM. Cela offre une flexibilité accrue pour le styling.</a:t>
            </a:r>
            <a:endParaRPr sz="1200">
              <a:solidFill>
                <a:srgbClr val="FFFFFF"/>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5" name="Shape 115"/>
        <p:cNvGrpSpPr/>
        <p:nvPr/>
      </p:nvGrpSpPr>
      <p:grpSpPr>
        <a:xfrm>
          <a:off x="0" y="0"/>
          <a:ext cx="0" cy="0"/>
          <a:chOff x="0" y="0"/>
          <a:chExt cx="0" cy="0"/>
        </a:xfrm>
      </p:grpSpPr>
      <p:sp>
        <p:nvSpPr>
          <p:cNvPr id="116" name="Google Shape;116;p20"/>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solidFill>
                  <a:srgbClr val="FFFFFF"/>
                </a:solidFill>
                <a:latin typeface="Fira Sans"/>
                <a:ea typeface="Fira Sans"/>
                <a:cs typeface="Fira Sans"/>
                <a:sym typeface="Fira Sans"/>
              </a:rPr>
              <a:t>Flexbox et ses avantages pour le design</a:t>
            </a:r>
            <a:endParaRPr sz="2500">
              <a:solidFill>
                <a:srgbClr val="FFFFFF"/>
              </a:solidFill>
              <a:latin typeface="Fira Sans"/>
              <a:ea typeface="Fira Sans"/>
              <a:cs typeface="Fira Sans"/>
              <a:sym typeface="Fira Sans"/>
            </a:endParaRPr>
          </a:p>
        </p:txBody>
      </p:sp>
      <p:sp>
        <p:nvSpPr>
          <p:cNvPr id="117" name="Google Shape;117;p20"/>
          <p:cNvSpPr txBox="1"/>
          <p:nvPr/>
        </p:nvSpPr>
        <p:spPr>
          <a:xfrm>
            <a:off x="512064" y="932688"/>
            <a:ext cx="8110800" cy="402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solidFill>
                  <a:srgbClr val="FFFFFF"/>
                </a:solidFill>
                <a:latin typeface="Roboto"/>
                <a:ea typeface="Roboto"/>
                <a:cs typeface="Roboto"/>
                <a:sym typeface="Roboto"/>
              </a:rPr>
              <a:t>Utiliser Flexbox pour des mises en page adaptatives</a:t>
            </a:r>
            <a:endParaRPr sz="1500">
              <a:solidFill>
                <a:srgbClr val="FFFFFF"/>
              </a:solidFill>
              <a:latin typeface="Roboto"/>
              <a:ea typeface="Roboto"/>
              <a:cs typeface="Roboto"/>
              <a:sym typeface="Roboto"/>
            </a:endParaRPr>
          </a:p>
        </p:txBody>
      </p:sp>
      <p:sp>
        <p:nvSpPr>
          <p:cNvPr id="118" name="Google Shape;118;p20"/>
          <p:cNvSpPr txBox="1"/>
          <p:nvPr/>
        </p:nvSpPr>
        <p:spPr>
          <a:xfrm>
            <a:off x="612648" y="1618488"/>
            <a:ext cx="39594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solidFill>
                  <a:srgbClr val="FFFFFF"/>
                </a:solidFill>
                <a:latin typeface="Roboto"/>
                <a:ea typeface="Roboto"/>
                <a:cs typeface="Roboto"/>
                <a:sym typeface="Roboto"/>
              </a:rPr>
              <a:t>Qu'est-ce que Flexbox?</a:t>
            </a:r>
            <a:endParaRPr b="1" sz="1300">
              <a:solidFill>
                <a:srgbClr val="FFFFFF"/>
              </a:solidFill>
              <a:latin typeface="Roboto"/>
              <a:ea typeface="Roboto"/>
              <a:cs typeface="Roboto"/>
              <a:sym typeface="Roboto"/>
            </a:endParaRPr>
          </a:p>
        </p:txBody>
      </p:sp>
      <p:sp>
        <p:nvSpPr>
          <p:cNvPr id="119" name="Google Shape;119;p20"/>
          <p:cNvSpPr txBox="1"/>
          <p:nvPr/>
        </p:nvSpPr>
        <p:spPr>
          <a:xfrm>
            <a:off x="612648" y="1920240"/>
            <a:ext cx="39594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Flexbox est un modèle de mise en page qui fournit un moyen efficace de distribuer de l'espace entre les éléments dans une interface. Il permet d'aligner et de répartir les éléments facilement.</a:t>
            </a:r>
            <a:endParaRPr sz="1200">
              <a:solidFill>
                <a:srgbClr val="FFFFFF"/>
              </a:solidFill>
              <a:latin typeface="Roboto"/>
              <a:ea typeface="Roboto"/>
              <a:cs typeface="Roboto"/>
              <a:sym typeface="Roboto"/>
            </a:endParaRPr>
          </a:p>
        </p:txBody>
      </p:sp>
      <p:sp>
        <p:nvSpPr>
          <p:cNvPr id="120" name="Google Shape;120;p20"/>
          <p:cNvSpPr txBox="1"/>
          <p:nvPr/>
        </p:nvSpPr>
        <p:spPr>
          <a:xfrm>
            <a:off x="4663440" y="1618488"/>
            <a:ext cx="39594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solidFill>
                  <a:srgbClr val="FFFFFF"/>
                </a:solidFill>
                <a:latin typeface="Roboto"/>
                <a:ea typeface="Roboto"/>
                <a:cs typeface="Roboto"/>
                <a:sym typeface="Roboto"/>
              </a:rPr>
              <a:t>Alignement des éléments</a:t>
            </a:r>
            <a:endParaRPr b="1" sz="1300">
              <a:solidFill>
                <a:srgbClr val="FFFFFF"/>
              </a:solidFill>
              <a:latin typeface="Roboto"/>
              <a:ea typeface="Roboto"/>
              <a:cs typeface="Roboto"/>
              <a:sym typeface="Roboto"/>
            </a:endParaRPr>
          </a:p>
        </p:txBody>
      </p:sp>
      <p:sp>
        <p:nvSpPr>
          <p:cNvPr id="121" name="Google Shape;121;p20"/>
          <p:cNvSpPr txBox="1"/>
          <p:nvPr/>
        </p:nvSpPr>
        <p:spPr>
          <a:xfrm>
            <a:off x="4663440" y="1920240"/>
            <a:ext cx="39594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Flexbox offre des propriétés utiles pour aligner des éléments horizontalement et verticalement, comme `justify-content` et `align-items`.</a:t>
            </a:r>
            <a:endParaRPr sz="1200">
              <a:solidFill>
                <a:srgbClr val="FFFFFF"/>
              </a:solidFill>
              <a:latin typeface="Roboto"/>
              <a:ea typeface="Roboto"/>
              <a:cs typeface="Roboto"/>
              <a:sym typeface="Roboto"/>
            </a:endParaRPr>
          </a:p>
        </p:txBody>
      </p:sp>
      <p:sp>
        <p:nvSpPr>
          <p:cNvPr id="122" name="Google Shape;122;p20"/>
          <p:cNvSpPr txBox="1"/>
          <p:nvPr/>
        </p:nvSpPr>
        <p:spPr>
          <a:xfrm>
            <a:off x="612648" y="3410712"/>
            <a:ext cx="39594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solidFill>
                  <a:srgbClr val="FFFFFF"/>
                </a:solidFill>
                <a:latin typeface="Roboto"/>
                <a:ea typeface="Roboto"/>
                <a:cs typeface="Roboto"/>
                <a:sym typeface="Roboto"/>
              </a:rPr>
              <a:t>Ordre des éléments</a:t>
            </a:r>
            <a:endParaRPr b="1" sz="1300">
              <a:solidFill>
                <a:srgbClr val="FFFFFF"/>
              </a:solidFill>
              <a:latin typeface="Roboto"/>
              <a:ea typeface="Roboto"/>
              <a:cs typeface="Roboto"/>
              <a:sym typeface="Roboto"/>
            </a:endParaRPr>
          </a:p>
        </p:txBody>
      </p:sp>
      <p:sp>
        <p:nvSpPr>
          <p:cNvPr id="123" name="Google Shape;123;p20"/>
          <p:cNvSpPr txBox="1"/>
          <p:nvPr/>
        </p:nvSpPr>
        <p:spPr>
          <a:xfrm>
            <a:off x="612648" y="3712464"/>
            <a:ext cx="39594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Avec Flexbox, vous pouvez également changer l'ordre d'affichage des éléments sans modifier le HTML. Cela facilite la création de mises en pages dynamiques.</a:t>
            </a:r>
            <a:endParaRPr sz="1200">
              <a:solidFill>
                <a:srgbClr val="FFFFFF"/>
              </a:solidFill>
              <a:latin typeface="Roboto"/>
              <a:ea typeface="Roboto"/>
              <a:cs typeface="Roboto"/>
              <a:sym typeface="Roboto"/>
            </a:endParaRPr>
          </a:p>
        </p:txBody>
      </p:sp>
      <p:sp>
        <p:nvSpPr>
          <p:cNvPr id="124" name="Google Shape;124;p20"/>
          <p:cNvSpPr txBox="1"/>
          <p:nvPr/>
        </p:nvSpPr>
        <p:spPr>
          <a:xfrm>
            <a:off x="4663440" y="3410712"/>
            <a:ext cx="39594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solidFill>
                  <a:srgbClr val="FFFFFF"/>
                </a:solidFill>
                <a:latin typeface="Roboto"/>
                <a:ea typeface="Roboto"/>
                <a:cs typeface="Roboto"/>
                <a:sym typeface="Roboto"/>
              </a:rPr>
              <a:t>Réactivité des mises en page</a:t>
            </a:r>
            <a:endParaRPr b="1" sz="1300">
              <a:solidFill>
                <a:srgbClr val="FFFFFF"/>
              </a:solidFill>
              <a:latin typeface="Roboto"/>
              <a:ea typeface="Roboto"/>
              <a:cs typeface="Roboto"/>
              <a:sym typeface="Roboto"/>
            </a:endParaRPr>
          </a:p>
        </p:txBody>
      </p:sp>
      <p:sp>
        <p:nvSpPr>
          <p:cNvPr id="125" name="Google Shape;125;p20"/>
          <p:cNvSpPr txBox="1"/>
          <p:nvPr/>
        </p:nvSpPr>
        <p:spPr>
          <a:xfrm>
            <a:off x="4663440" y="3712464"/>
            <a:ext cx="39594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FFFFFF"/>
                </a:solidFill>
                <a:latin typeface="Roboto"/>
                <a:ea typeface="Roboto"/>
                <a:cs typeface="Roboto"/>
                <a:sym typeface="Roboto"/>
              </a:rPr>
              <a:t>Flexbox rend les mises en page responsive, permettant aux éléments de s'ajuster automatiquement pour différents tailles d'écran.</a:t>
            </a:r>
            <a:endParaRPr sz="1200">
              <a:solidFill>
                <a:srgbClr val="FFFFFF"/>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9" name="Shape 129"/>
        <p:cNvGrpSpPr/>
        <p:nvPr/>
      </p:nvGrpSpPr>
      <p:grpSpPr>
        <a:xfrm>
          <a:off x="0" y="0"/>
          <a:ext cx="0" cy="0"/>
          <a:chOff x="0" y="0"/>
          <a:chExt cx="0" cy="0"/>
        </a:xfrm>
      </p:grpSpPr>
      <p:sp>
        <p:nvSpPr>
          <p:cNvPr id="130" name="Google Shape;130;p21"/>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solidFill>
                  <a:srgbClr val="FFFFFF"/>
                </a:solidFill>
                <a:latin typeface="Fira Sans"/>
                <a:ea typeface="Fira Sans"/>
                <a:cs typeface="Fira Sans"/>
                <a:sym typeface="Fira Sans"/>
              </a:rPr>
              <a:t>CSS Grid : conception de mises en page avancées</a:t>
            </a:r>
            <a:endParaRPr sz="2500">
              <a:solidFill>
                <a:srgbClr val="FFFFFF"/>
              </a:solidFill>
              <a:latin typeface="Fira Sans"/>
              <a:ea typeface="Fira Sans"/>
              <a:cs typeface="Fira Sans"/>
              <a:sym typeface="Fira Sans"/>
            </a:endParaRPr>
          </a:p>
        </p:txBody>
      </p:sp>
      <p:sp>
        <p:nvSpPr>
          <p:cNvPr id="131" name="Google Shape;131;p21"/>
          <p:cNvSpPr txBox="1"/>
          <p:nvPr/>
        </p:nvSpPr>
        <p:spPr>
          <a:xfrm>
            <a:off x="512064" y="1078992"/>
            <a:ext cx="4316100" cy="3575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300">
                <a:solidFill>
                  <a:srgbClr val="FFFFFF"/>
                </a:solidFill>
                <a:latin typeface="Roboto"/>
                <a:ea typeface="Roboto"/>
                <a:cs typeface="Roboto"/>
                <a:sym typeface="Roboto"/>
              </a:rPr>
              <a:t>CSS Grid est un système de mise en page basé sur des grilles qui permet de créer des mises en page complexes avec facilité. Contrairement à Flexbox, CSS Grid sert principalement à deux dimensions, vous permettant de créer des lignes et des colonnes simultanément. Cela est particulièrement utile pour des dispositions intégrées qui demandent un alignement spécifique des éléments dans une interface. Par exemple, vous pouvez créer des galeries d'images ou des tableaux de données réactifs avec moins de code.</a:t>
            </a:r>
            <a:endParaRPr sz="1300">
              <a:solidFill>
                <a:srgbClr val="FFFFFF"/>
              </a:solidFill>
              <a:latin typeface="Roboto"/>
              <a:ea typeface="Roboto"/>
              <a:cs typeface="Roboto"/>
              <a:sym typeface="Roboto"/>
            </a:endParaRPr>
          </a:p>
        </p:txBody>
      </p:sp>
      <p:pic>
        <p:nvPicPr>
          <p:cNvPr id="132" name="Google Shape;132;p21"/>
          <p:cNvPicPr preferRelativeResize="0"/>
          <p:nvPr/>
        </p:nvPicPr>
        <p:blipFill>
          <a:blip r:embed="rId4">
            <a:alphaModFix/>
          </a:blip>
          <a:stretch>
            <a:fillRect/>
          </a:stretch>
        </p:blipFill>
        <p:spPr>
          <a:xfrm>
            <a:off x="5385816" y="1243584"/>
            <a:ext cx="3236977" cy="323697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